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82" r:id="rId5"/>
    <p:sldId id="261" r:id="rId6"/>
    <p:sldId id="343" r:id="rId7"/>
    <p:sldId id="345" r:id="rId8"/>
    <p:sldId id="322" r:id="rId9"/>
    <p:sldId id="318" r:id="rId10"/>
    <p:sldId id="344" r:id="rId11"/>
    <p:sldId id="349" r:id="rId12"/>
    <p:sldId id="351" r:id="rId13"/>
    <p:sldId id="350" r:id="rId14"/>
    <p:sldId id="363" r:id="rId15"/>
    <p:sldId id="346" r:id="rId16"/>
    <p:sldId id="347" r:id="rId17"/>
    <p:sldId id="348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70" r:id="rId30"/>
    <p:sldId id="364" r:id="rId31"/>
    <p:sldId id="365" r:id="rId32"/>
    <p:sldId id="366" r:id="rId33"/>
    <p:sldId id="367" r:id="rId34"/>
    <p:sldId id="368" r:id="rId35"/>
    <p:sldId id="369" r:id="rId36"/>
    <p:sldId id="371" r:id="rId37"/>
    <p:sldId id="2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E292E608-951A-4935-9BD9-60E5FB2FE419}">
          <p14:sldIdLst>
            <p14:sldId id="282"/>
            <p14:sldId id="261"/>
            <p14:sldId id="343"/>
            <p14:sldId id="345"/>
            <p14:sldId id="322"/>
            <p14:sldId id="318"/>
            <p14:sldId id="344"/>
            <p14:sldId id="349"/>
            <p14:sldId id="351"/>
            <p14:sldId id="350"/>
            <p14:sldId id="363"/>
            <p14:sldId id="346"/>
            <p14:sldId id="347"/>
            <p14:sldId id="348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70"/>
            <p14:sldId id="364"/>
            <p14:sldId id="365"/>
            <p14:sldId id="366"/>
            <p14:sldId id="367"/>
            <p14:sldId id="368"/>
            <p14:sldId id="369"/>
            <p14:sldId id="371"/>
          </p14:sldIdLst>
        </p14:section>
        <p14:section name="Fim" id="{06D9DFC3-D568-4D13-9FE1-833744279B89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D"/>
    <a:srgbClr val="FFD44B"/>
    <a:srgbClr val="2C2C2C"/>
    <a:srgbClr val="F9F9F9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88143" autoAdjust="0"/>
  </p:normalViewPr>
  <p:slideViewPr>
    <p:cSldViewPr snapToGrid="0">
      <p:cViewPr varScale="1">
        <p:scale>
          <a:sx n="102" d="100"/>
          <a:sy n="102" d="100"/>
        </p:scale>
        <p:origin x="582" y="23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2/19/2020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2/19/2020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983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989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562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IsDigit</a:t>
            </a:r>
            <a:r>
              <a:rPr lang="en-US" dirty="0"/>
              <a:t> (faz </a:t>
            </a:r>
            <a:r>
              <a:rPr lang="en-US" dirty="0" err="1"/>
              <a:t>comparacao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alocacoa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96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998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6323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918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85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1253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Mostrar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do </a:t>
            </a:r>
            <a:r>
              <a:rPr lang="en-US" dirty="0" err="1"/>
              <a:t>ienumerable</a:t>
            </a:r>
            <a:r>
              <a:rPr lang="en-US" dirty="0"/>
              <a:t> no código (comparer no debug o </a:t>
            </a:r>
            <a:r>
              <a:rPr lang="en-US" dirty="0" err="1"/>
              <a:t>cenario</a:t>
            </a:r>
            <a:r>
              <a:rPr lang="en-US" dirty="0"/>
              <a:t> com e </a:t>
            </a:r>
            <a:r>
              <a:rPr lang="en-US" dirty="0" err="1"/>
              <a:t>sem</a:t>
            </a:r>
            <a:r>
              <a:rPr lang="en-US" dirty="0"/>
              <a:t> yield return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09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0601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00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1288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3867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7147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Mostrar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do </a:t>
            </a:r>
            <a:r>
              <a:rPr lang="en-US" dirty="0" err="1"/>
              <a:t>ienumerable</a:t>
            </a:r>
            <a:r>
              <a:rPr lang="en-US" dirty="0"/>
              <a:t> no código (comparer no debug o </a:t>
            </a:r>
            <a:r>
              <a:rPr lang="en-US" dirty="0" err="1"/>
              <a:t>cenario</a:t>
            </a:r>
            <a:r>
              <a:rPr lang="en-US" dirty="0"/>
              <a:t> com e </a:t>
            </a:r>
            <a:r>
              <a:rPr lang="en-US" dirty="0" err="1"/>
              <a:t>sem</a:t>
            </a:r>
            <a:r>
              <a:rPr lang="en-US" dirty="0"/>
              <a:t> yield return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648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25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5756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69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memoria</a:t>
            </a:r>
            <a:r>
              <a:rPr lang="en-US" dirty="0"/>
              <a:t>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911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4025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84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355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486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0155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284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Curioso: </a:t>
            </a:r>
            <a:r>
              <a:rPr lang="en-US" dirty="0" err="1"/>
              <a:t>Tamanho</a:t>
            </a:r>
            <a:r>
              <a:rPr lang="en-US" dirty="0"/>
              <a:t> do </a:t>
            </a:r>
            <a:r>
              <a:rPr lang="en-US" dirty="0" err="1"/>
              <a:t>arquivo</a:t>
            </a:r>
            <a:r>
              <a:rPr lang="en-US" dirty="0"/>
              <a:t> (7MB) vs Uso de </a:t>
            </a:r>
            <a:r>
              <a:rPr lang="en-US" dirty="0" err="1"/>
              <a:t>memória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Testado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</a:t>
            </a:r>
            <a:r>
              <a:rPr lang="en-US" dirty="0"/>
              <a:t> em </a:t>
            </a:r>
            <a:r>
              <a:rPr lang="en-US" dirty="0" err="1"/>
              <a:t>produção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426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2E81B3-7354-44AA-A6C6-1A7C00C4479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rgbClr val="FFD44B"/>
              </a:gs>
              <a:gs pos="100000">
                <a:srgbClr val="CC9B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F69D8-D0A0-4EBE-9369-531175D46942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pt-BR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pt-BR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pt-BR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pt-BR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pt-BR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pt-BR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noProof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8E88F-D61C-481C-BEE1-5018410422AD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rgbClr val="FFD44B"/>
              </a:gs>
              <a:gs pos="100000">
                <a:srgbClr val="CC9B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A9697-EACC-45B5-B07F-2B52B731E1F7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noProof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pt-BR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pt-BR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 dirty="0" err="1"/>
              <a:t>Add</a:t>
            </a:r>
            <a:r>
              <a:rPr lang="pt-BR" noProof="0" dirty="0"/>
              <a:t> a </a:t>
            </a:r>
            <a:r>
              <a:rPr lang="pt-BR" noProof="0" dirty="0" err="1"/>
              <a:t>footer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pt-BR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pt-BR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pt-BR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39A378-6771-491A-A6FC-B8E4DCA09695}"/>
              </a:ext>
            </a:extLst>
          </p:cNvPr>
          <p:cNvSpPr/>
          <p:nvPr userDrawn="1"/>
        </p:nvSpPr>
        <p:spPr>
          <a:xfrm>
            <a:off x="3314" y="6789878"/>
            <a:ext cx="11771999" cy="71437"/>
          </a:xfrm>
          <a:prstGeom prst="rect">
            <a:avLst/>
          </a:prstGeom>
          <a:gradFill>
            <a:gsLst>
              <a:gs pos="33000">
                <a:srgbClr val="FFC000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2"/>
            <a:ext cx="5472000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noProof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 noProof="0" dirty="0" err="1"/>
              <a:t>Add</a:t>
            </a:r>
            <a:r>
              <a:rPr lang="pt-BR" noProof="0" dirty="0"/>
              <a:t> a </a:t>
            </a:r>
            <a:r>
              <a:rPr lang="pt-BR" noProof="0" dirty="0" err="1"/>
              <a:t>footer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pt-BR" noProof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pt-BR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 dirty="0" err="1"/>
              <a:t>Bullet</a:t>
            </a:r>
            <a:r>
              <a:rPr lang="pt-BR" noProof="0" dirty="0"/>
              <a:t>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 dirty="0" err="1"/>
              <a:t>Bullet</a:t>
            </a:r>
            <a:r>
              <a:rPr lang="pt-BR" noProof="0" dirty="0"/>
              <a:t> </a:t>
            </a:r>
            <a:r>
              <a:rPr lang="pt-BR" noProof="0" dirty="0" err="1"/>
              <a:t>Description</a:t>
            </a:r>
            <a:endParaRPr lang="pt-BR" noProof="0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pt-BR" noProof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Subtitle, tagline or blurb can go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pt-BR" noProof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pt-BR" noProof="0"/>
              <a:t>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pt-BR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pt-BR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noProof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pt-BR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noProof="0" dirty="0" err="1"/>
              <a:t>Add</a:t>
            </a:r>
            <a:r>
              <a:rPr lang="pt-BR" noProof="0" dirty="0"/>
              <a:t> a </a:t>
            </a:r>
            <a:r>
              <a:rPr lang="pt-BR" noProof="0" dirty="0" err="1"/>
              <a:t>footer</a:t>
            </a:r>
            <a:endParaRPr lang="pt-B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rgbClr val="FFD44B"/>
              </a:gs>
              <a:gs pos="100000">
                <a:srgbClr val="CC9B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B949E4-BED0-459D-98B2-B13B2BBE2A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957" b="-6431"/>
          <a:stretch/>
        </p:blipFill>
        <p:spPr bwMode="auto">
          <a:xfrm>
            <a:off x="11806404" y="6444388"/>
            <a:ext cx="351190" cy="270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400801"/>
          </a:xfr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E2B070D-BB84-4F34-9082-E26093C4C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19" b="12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2694701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000" b="1" dirty="0">
                <a:gradFill>
                  <a:gsLst>
                    <a:gs pos="0">
                      <a:srgbClr val="FFC000"/>
                    </a:gs>
                    <a:gs pos="51300">
                      <a:schemeClr val="bg1"/>
                    </a:gs>
                    <a:gs pos="100000">
                      <a:srgbClr val="FFC000"/>
                    </a:gs>
                  </a:gsLst>
                  <a:lin ang="0" scaled="0"/>
                </a:gradFill>
              </a:rPr>
              <a:t>CWI Software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pt-BR" dirty="0" err="1"/>
              <a:t>FriendlyStrings</a:t>
            </a:r>
            <a:endParaRPr lang="pt-B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pt-BR" dirty="0"/>
              <a:t>Manipulação de </a:t>
            </a:r>
            <a:r>
              <a:rPr lang="pt-BR" dirty="0" err="1"/>
              <a:t>strings</a:t>
            </a:r>
            <a:r>
              <a:rPr lang="pt-BR" dirty="0"/>
              <a:t> na importação de arquivos .</a:t>
            </a:r>
            <a:r>
              <a:rPr lang="pt-BR" dirty="0" err="1"/>
              <a:t>csv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b="1" dirty="0">
                <a:solidFill>
                  <a:srgbClr val="1D1D1D"/>
                </a:solidFill>
              </a:rPr>
              <a:t>E se...</a:t>
            </a:r>
          </a:p>
          <a:p>
            <a:endParaRPr lang="pt-BR" sz="2400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28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~1.000MB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00:00:10.6093750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718.356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725.124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2155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542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7136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FDE1F54-DFCD-4833-B95A-CBE6C788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7707"/>
            <a:ext cx="12192000" cy="6786563"/>
          </a:xfrm>
        </p:spPr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ED48CDE-48C9-46EA-B564-41DFE744E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548196"/>
            <a:ext cx="5472000" cy="2387600"/>
          </a:xfrm>
        </p:spPr>
        <p:txBody>
          <a:bodyPr/>
          <a:lstStyle/>
          <a:p>
            <a:r>
              <a:rPr lang="en-US" dirty="0"/>
              <a:t>Problemas</a:t>
            </a:r>
            <a:endParaRPr lang="pt-BR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9AD94EE-32DB-4D56-BA9B-90E0C4DF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133721"/>
            <a:ext cx="5472000" cy="220185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Split e Replace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Número</a:t>
            </a:r>
            <a:r>
              <a:rPr lang="en-US" dirty="0"/>
              <a:t> alto de </a:t>
            </a:r>
            <a:r>
              <a:rPr lang="en-US" dirty="0" err="1"/>
              <a:t>alocações</a:t>
            </a:r>
            <a:r>
              <a:rPr lang="en-US" dirty="0"/>
              <a:t> de string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Concatenação</a:t>
            </a:r>
            <a:r>
              <a:rPr lang="en-US" dirty="0"/>
              <a:t> de strings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Pressão</a:t>
            </a:r>
            <a:r>
              <a:rPr lang="en-US" dirty="0"/>
              <a:t> no GC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183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uzzle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6786563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Builders</a:t>
            </a:r>
            <a:r>
              <a:rPr lang="pt-BR" dirty="0"/>
              <a:t>, Índices e CPU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v40_Optimized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014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StringBuilder e </a:t>
            </a:r>
            <a:r>
              <a:rPr lang="en-US" dirty="0" err="1"/>
              <a:t>Índices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Utilizar </a:t>
            </a:r>
            <a:r>
              <a:rPr lang="pt-BR" sz="4000" b="1" dirty="0" err="1">
                <a:solidFill>
                  <a:srgbClr val="1D1D1D"/>
                </a:solidFill>
              </a:rPr>
              <a:t>StringBuilder</a:t>
            </a:r>
            <a:r>
              <a:rPr lang="pt-BR" sz="4000" b="1" dirty="0">
                <a:solidFill>
                  <a:srgbClr val="1D1D1D"/>
                </a:solidFill>
              </a:rPr>
              <a:t> para construção de </a:t>
            </a:r>
            <a:r>
              <a:rPr lang="pt-BR" sz="4000" b="1" dirty="0" err="1">
                <a:solidFill>
                  <a:srgbClr val="1D1D1D"/>
                </a:solidFill>
              </a:rPr>
              <a:t>strings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Criar índice de separadores</a:t>
            </a: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+CPU -Memória</a:t>
            </a:r>
            <a:endParaRPr lang="pt-BR" sz="4400" b="1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86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~7M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46821" y="432000"/>
            <a:ext cx="394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DD38B-22B1-4043-86F8-928DB15B603C}"/>
              </a:ext>
            </a:extLst>
          </p:cNvPr>
          <p:cNvSpPr txBox="1"/>
          <p:nvPr/>
        </p:nvSpPr>
        <p:spPr>
          <a:xfrm>
            <a:off x="432000" y="2644170"/>
            <a:ext cx="5422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00:00:00.2500000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22.956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20.528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9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1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6794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~316MB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00:00:04.3906250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30.584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31.024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385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4010-424D-4F3E-8206-78B3237C4F4A}"/>
              </a:ext>
            </a:extLst>
          </p:cNvPr>
          <p:cNvSpPr txBox="1"/>
          <p:nvPr/>
        </p:nvSpPr>
        <p:spPr>
          <a:xfrm>
            <a:off x="8218541" y="432000"/>
            <a:ext cx="3696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00:00:07.5156250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253.156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254.384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722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3000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b="1" dirty="0">
                <a:solidFill>
                  <a:srgbClr val="1D1D1D"/>
                </a:solidFill>
              </a:rPr>
              <a:t>E se...</a:t>
            </a:r>
          </a:p>
          <a:p>
            <a:endParaRPr lang="pt-BR" sz="2400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48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~1.000MB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00:00:11.7343750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55.280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55.732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1155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87F-0C26-4602-97A6-C225070E15BA}"/>
              </a:ext>
            </a:extLst>
          </p:cNvPr>
          <p:cNvSpPr txBox="1"/>
          <p:nvPr/>
        </p:nvSpPr>
        <p:spPr>
          <a:xfrm>
            <a:off x="8201258" y="432000"/>
            <a:ext cx="36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00:00:10.6093750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718.356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725.124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2155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542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572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FDE1F54-DFCD-4833-B95A-CBE6C788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7707"/>
            <a:ext cx="12192000" cy="6786563"/>
          </a:xfrm>
        </p:spPr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ED48CDE-48C9-46EA-B564-41DFE744E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548196"/>
            <a:ext cx="5472000" cy="2387600"/>
          </a:xfrm>
        </p:spPr>
        <p:txBody>
          <a:bodyPr/>
          <a:lstStyle/>
          <a:p>
            <a:r>
              <a:rPr lang="en-US" dirty="0"/>
              <a:t>Problemas</a:t>
            </a:r>
            <a:endParaRPr lang="pt-BR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9AD94EE-32DB-4D56-BA9B-90E0C4DF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133721"/>
            <a:ext cx="5472000" cy="220185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Armazenamento</a:t>
            </a:r>
            <a:r>
              <a:rPr lang="en-US" dirty="0"/>
              <a:t> em </a:t>
            </a:r>
            <a:r>
              <a:rPr lang="en-US" dirty="0" err="1"/>
              <a:t>listas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Pressão</a:t>
            </a:r>
            <a:r>
              <a:rPr lang="en-US" dirty="0"/>
              <a:t> no GC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241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32000" y="557622"/>
            <a:ext cx="5472000" cy="2387600"/>
          </a:xfrm>
        </p:spPr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32000" y="3143146"/>
            <a:ext cx="5472000" cy="231496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pt-BR" dirty="0"/>
              <a:t>Leitura de arquivo .</a:t>
            </a:r>
            <a:r>
              <a:rPr lang="pt-BR" dirty="0" err="1"/>
              <a:t>csv</a:t>
            </a:r>
            <a:endParaRPr lang="pt-BR" dirty="0"/>
          </a:p>
          <a:p>
            <a:pPr marL="342900" indent="-342900">
              <a:buFontTx/>
              <a:buChar char="-"/>
            </a:pPr>
            <a:r>
              <a:rPr lang="pt-BR" dirty="0"/>
              <a:t>Map/</a:t>
            </a:r>
            <a:r>
              <a:rPr lang="pt-BR" dirty="0" err="1"/>
              <a:t>Reduce</a:t>
            </a:r>
            <a:endParaRPr lang="pt-BR" dirty="0"/>
          </a:p>
          <a:p>
            <a:pPr marL="342900" indent="-342900">
              <a:buFontTx/>
              <a:buChar char="-"/>
            </a:pPr>
            <a:r>
              <a:rPr lang="en-US" dirty="0" err="1"/>
              <a:t>Persistência</a:t>
            </a:r>
            <a:r>
              <a:rPr lang="en-US" dirty="0"/>
              <a:t> do </a:t>
            </a:r>
            <a:r>
              <a:rPr lang="en-US" dirty="0" err="1"/>
              <a:t>resultado</a:t>
            </a:r>
            <a:r>
              <a:rPr lang="en-US" dirty="0"/>
              <a:t> em um database.csv</a:t>
            </a:r>
            <a:endParaRPr lang="pt-BR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r="21578"/>
          <a:stretch/>
        </p:blipFill>
        <p:spPr>
          <a:xfrm>
            <a:off x="6288002" y="0"/>
            <a:ext cx="5903998" cy="6857998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441939" y="3048519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uzzle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6786563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Enumeradores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v50_Optimized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39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Enumeradores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t-BR" sz="4000" b="1" dirty="0" err="1">
                <a:solidFill>
                  <a:srgbClr val="1D1D1D"/>
                </a:solidFill>
              </a:rPr>
              <a:t>Yield</a:t>
            </a:r>
            <a:r>
              <a:rPr lang="pt-BR" sz="4000" b="1" dirty="0">
                <a:solidFill>
                  <a:srgbClr val="1D1D1D"/>
                </a:solidFill>
              </a:rPr>
              <a:t> </a:t>
            </a:r>
            <a:r>
              <a:rPr lang="pt-BR" sz="4000" b="1" dirty="0" err="1">
                <a:solidFill>
                  <a:srgbClr val="1D1D1D"/>
                </a:solidFill>
              </a:rPr>
              <a:t>return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Reaproveitamento de </a:t>
            </a:r>
            <a:r>
              <a:rPr lang="pt-BR" sz="4000" b="1" dirty="0" err="1">
                <a:solidFill>
                  <a:srgbClr val="1D1D1D"/>
                </a:solidFill>
              </a:rPr>
              <a:t>StringBuilder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endParaRPr lang="pt-BR" sz="4400" b="1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38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~7M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46821" y="432000"/>
            <a:ext cx="394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DD38B-22B1-4043-86F8-928DB15B603C}"/>
              </a:ext>
            </a:extLst>
          </p:cNvPr>
          <p:cNvSpPr txBox="1"/>
          <p:nvPr/>
        </p:nvSpPr>
        <p:spPr>
          <a:xfrm>
            <a:off x="8246821" y="2248244"/>
            <a:ext cx="3706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00:00:00.2500000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22.956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20.528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71EC2-78B3-48C5-832E-B62905AEEAA3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00:00:00.2031250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22.924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20.364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7300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~316MB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18541" y="2291756"/>
            <a:ext cx="3734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00:00:04.3906250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30.584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31.024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385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4010-424D-4F3E-8206-78B3237C4F4A}"/>
              </a:ext>
            </a:extLst>
          </p:cNvPr>
          <p:cNvSpPr txBox="1"/>
          <p:nvPr/>
        </p:nvSpPr>
        <p:spPr>
          <a:xfrm>
            <a:off x="8218541" y="432000"/>
            <a:ext cx="3696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00:00:07.5156250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253.156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254.384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722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CB530-F439-494D-B037-301B4580386A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00:00:04.5625000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23.212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20.624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293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326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b="1" dirty="0">
                <a:solidFill>
                  <a:srgbClr val="1D1D1D"/>
                </a:solidFill>
              </a:rPr>
              <a:t>E se...</a:t>
            </a:r>
          </a:p>
          <a:p>
            <a:endParaRPr lang="pt-BR" sz="2400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43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~1.000MB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00:00:11.0312500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23.040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20.448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879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87F-0C26-4602-97A6-C225070E15BA}"/>
              </a:ext>
            </a:extLst>
          </p:cNvPr>
          <p:cNvSpPr txBox="1"/>
          <p:nvPr/>
        </p:nvSpPr>
        <p:spPr>
          <a:xfrm>
            <a:off x="8201258" y="432000"/>
            <a:ext cx="36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00:00:10.6093750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718.356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725.124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2155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542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8505-99A7-4BDD-AFDA-8F9E33236AEF}"/>
              </a:ext>
            </a:extLst>
          </p:cNvPr>
          <p:cNvSpPr txBox="1"/>
          <p:nvPr/>
        </p:nvSpPr>
        <p:spPr>
          <a:xfrm>
            <a:off x="8201258" y="2212744"/>
            <a:ext cx="3657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00:00:11.7343750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55.280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55.732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58193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FDE1F54-DFCD-4833-B95A-CBE6C788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7707"/>
            <a:ext cx="12192000" cy="6786563"/>
          </a:xfrm>
        </p:spPr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ED48CDE-48C9-46EA-B564-41DFE744E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548196"/>
            <a:ext cx="5472000" cy="2387600"/>
          </a:xfrm>
        </p:spPr>
        <p:txBody>
          <a:bodyPr/>
          <a:lstStyle/>
          <a:p>
            <a:r>
              <a:rPr lang="en-US" dirty="0"/>
              <a:t>Problemas</a:t>
            </a:r>
            <a:endParaRPr lang="pt-BR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9AD94EE-32DB-4D56-BA9B-90E0C4DF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133721"/>
            <a:ext cx="5472000" cy="220185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Alocações</a:t>
            </a:r>
            <a:r>
              <a:rPr lang="en-US" dirty="0"/>
              <a:t> de strings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Pressão</a:t>
            </a:r>
            <a:r>
              <a:rPr lang="en-US" dirty="0"/>
              <a:t> no GC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311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uzzle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6786563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r>
              <a:rPr lang="pt-BR" dirty="0"/>
              <a:t>, pools e  </a:t>
            </a:r>
            <a:r>
              <a:rPr lang="pt-BR" strike="sngStrike" dirty="0" err="1"/>
              <a:t>StreamReader</a:t>
            </a:r>
            <a:endParaRPr lang="pt-BR" strike="sngStrik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v90_Optimized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8635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Arrays, pools e </a:t>
            </a:r>
            <a:r>
              <a:rPr lang="en-US" strike="sngStrike" dirty="0" err="1"/>
              <a:t>StreamReader</a:t>
            </a:r>
            <a:endParaRPr lang="pt-BR" strike="sngStrik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t-BR" sz="4000" b="1" dirty="0" err="1">
                <a:solidFill>
                  <a:srgbClr val="1D1D1D"/>
                </a:solidFill>
              </a:rPr>
              <a:t>ArrayPool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int16 over int32</a:t>
            </a:r>
          </a:p>
          <a:p>
            <a:pPr marL="571500" indent="-571500">
              <a:buFontTx/>
              <a:buChar char="-"/>
            </a:pPr>
            <a:r>
              <a:rPr lang="pt-BR" sz="4000" b="1" dirty="0">
                <a:solidFill>
                  <a:srgbClr val="1D1D1D"/>
                </a:solidFill>
              </a:rPr>
              <a:t>Removido </a:t>
            </a:r>
            <a:r>
              <a:rPr lang="pt-BR" sz="4000" b="1" dirty="0" err="1">
                <a:solidFill>
                  <a:srgbClr val="1D1D1D"/>
                </a:solidFill>
              </a:rPr>
              <a:t>StreamReader</a:t>
            </a:r>
            <a:endParaRPr lang="pt-BR" sz="4000" b="1" dirty="0">
              <a:solidFill>
                <a:srgbClr val="1D1D1D"/>
              </a:solidFill>
            </a:endParaRPr>
          </a:p>
          <a:p>
            <a:pPr marL="571500" indent="-571500">
              <a:buFontTx/>
              <a:buChar char="-"/>
            </a:pPr>
            <a:endParaRPr lang="pt-BR" sz="4400" b="1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~7M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46821" y="432000"/>
            <a:ext cx="394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DD38B-22B1-4043-86F8-928DB15B603C}"/>
              </a:ext>
            </a:extLst>
          </p:cNvPr>
          <p:cNvSpPr txBox="1"/>
          <p:nvPr/>
        </p:nvSpPr>
        <p:spPr>
          <a:xfrm>
            <a:off x="8246821" y="2248244"/>
            <a:ext cx="3706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00:00:00.2500000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22.956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20.528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71EC2-78B3-48C5-832E-B62905AEEAA3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00:00:00.3281250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23.136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20.348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1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84F51-5C2B-4643-9A53-B958E906A18B}"/>
              </a:ext>
            </a:extLst>
          </p:cNvPr>
          <p:cNvSpPr txBox="1"/>
          <p:nvPr/>
        </p:nvSpPr>
        <p:spPr>
          <a:xfrm>
            <a:off x="8246821" y="4064488"/>
            <a:ext cx="3706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00:00:00.2031250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22.924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20.364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8400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32000" y="557622"/>
            <a:ext cx="5472000" cy="2387600"/>
          </a:xfrm>
        </p:spPr>
        <p:txBody>
          <a:bodyPr/>
          <a:lstStyle/>
          <a:p>
            <a:r>
              <a:rPr lang="pt-BR" dirty="0"/>
              <a:t>Premissas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32000" y="3143146"/>
            <a:ext cx="5472000" cy="231496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pt-BR" dirty="0"/>
              <a:t>Utilizar uma única thread</a:t>
            </a:r>
          </a:p>
          <a:p>
            <a:pPr marL="342900" indent="-342900">
              <a:buFontTx/>
              <a:buChar char="-"/>
            </a:pPr>
            <a:r>
              <a:rPr lang="pt-BR" dirty="0"/>
              <a:t>Foco na redução de memória</a:t>
            </a:r>
          </a:p>
          <a:p>
            <a:pPr marL="342900" indent="-342900">
              <a:buFontTx/>
              <a:buChar char="-"/>
            </a:pPr>
            <a:r>
              <a:rPr lang="en-US" dirty="0"/>
              <a:t>GC-Friendly</a:t>
            </a:r>
            <a:endParaRPr lang="pt-BR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r="21578"/>
          <a:stretch/>
        </p:blipFill>
        <p:spPr>
          <a:xfrm>
            <a:off x="6288002" y="0"/>
            <a:ext cx="5903998" cy="6857998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441939" y="3048519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943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~316MB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18541" y="2291756"/>
            <a:ext cx="3734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00:00:04.3906250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30.584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31.024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385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4010-424D-4F3E-8206-78B3237C4F4A}"/>
              </a:ext>
            </a:extLst>
          </p:cNvPr>
          <p:cNvSpPr txBox="1"/>
          <p:nvPr/>
        </p:nvSpPr>
        <p:spPr>
          <a:xfrm>
            <a:off x="8218541" y="432000"/>
            <a:ext cx="3696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00:00:07.5156250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253.156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254.384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722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CB530-F439-494D-B037-301B4580386A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00:00:08.7812500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23.284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20.496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66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54DC8-8B07-4788-98E7-DBD9731A3B56}"/>
              </a:ext>
            </a:extLst>
          </p:cNvPr>
          <p:cNvSpPr txBox="1"/>
          <p:nvPr/>
        </p:nvSpPr>
        <p:spPr>
          <a:xfrm>
            <a:off x="8218541" y="4151512"/>
            <a:ext cx="3734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00:00:04.5625000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23.212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20.624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293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51301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b="1" dirty="0">
                <a:solidFill>
                  <a:srgbClr val="1D1D1D"/>
                </a:solidFill>
              </a:rPr>
              <a:t>E se...</a:t>
            </a:r>
          </a:p>
          <a:p>
            <a:endParaRPr lang="pt-BR" sz="2400" dirty="0">
              <a:solidFill>
                <a:srgbClr val="1D1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93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~1.000MB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00:00:24.8593750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23.324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20.500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200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87F-0C26-4602-97A6-C225070E15BA}"/>
              </a:ext>
            </a:extLst>
          </p:cNvPr>
          <p:cNvSpPr txBox="1"/>
          <p:nvPr/>
        </p:nvSpPr>
        <p:spPr>
          <a:xfrm>
            <a:off x="8201258" y="432000"/>
            <a:ext cx="36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00:00:10.6093750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718.356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725.124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2155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542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8505-99A7-4BDD-AFDA-8F9E33236AEF}"/>
              </a:ext>
            </a:extLst>
          </p:cNvPr>
          <p:cNvSpPr txBox="1"/>
          <p:nvPr/>
        </p:nvSpPr>
        <p:spPr>
          <a:xfrm>
            <a:off x="8201258" y="2212744"/>
            <a:ext cx="3657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00:00:11.7343750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55.280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55.732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1155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4FDDC-2DBC-4C09-BCF0-B98E1D3DE4A9}"/>
              </a:ext>
            </a:extLst>
          </p:cNvPr>
          <p:cNvSpPr txBox="1"/>
          <p:nvPr/>
        </p:nvSpPr>
        <p:spPr>
          <a:xfrm>
            <a:off x="8201258" y="3993488"/>
            <a:ext cx="3667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00:00:11.0312500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23.040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20.448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879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71733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EAFB-ABC4-418B-9E4C-9D09550E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2" name="Picture 4" descr="Image result for homer giphy comida">
            <a:extLst>
              <a:ext uri="{FF2B5EF4-FFF2-40B4-BE49-F238E27FC236}">
                <a16:creationId xmlns:a16="http://schemas.microsoft.com/office/drawing/2014/main" id="{F3A1971D-46D1-4E00-9F17-AD2F34009C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709609" cy="6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682AB2-CCC1-4710-B0FC-BB87BAA6E657}"/>
              </a:ext>
            </a:extLst>
          </p:cNvPr>
          <p:cNvSpPr txBox="1"/>
          <p:nvPr/>
        </p:nvSpPr>
        <p:spPr>
          <a:xfrm rot="16200000">
            <a:off x="8174127" y="1645117"/>
            <a:ext cx="55062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MAIS!</a:t>
            </a:r>
            <a:endParaRPr lang="pt-BR" sz="13800" dirty="0"/>
          </a:p>
        </p:txBody>
      </p:sp>
    </p:spTree>
    <p:extLst>
      <p:ext uri="{BB962C8B-B14F-4D97-AF65-F5344CB8AC3E}">
        <p14:creationId xmlns:p14="http://schemas.microsoft.com/office/powerpoint/2010/main" val="2407708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6000"/>
                    </a14:imgEffect>
                    <a14:imgEffect>
                      <a14:brightnessContrast bright="-18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03" b="11397"/>
          <a:stretch/>
        </p:blipFill>
        <p:spPr>
          <a:xfrm>
            <a:off x="0" y="1"/>
            <a:ext cx="12192000" cy="6858776"/>
          </a:xfrm>
          <a:noFill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b="1" dirty="0">
                <a:gradFill>
                  <a:gsLst>
                    <a:gs pos="0">
                      <a:srgbClr val="FFC000"/>
                    </a:gs>
                    <a:gs pos="51300">
                      <a:schemeClr val="bg1"/>
                    </a:gs>
                    <a:gs pos="100000">
                      <a:srgbClr val="FFC000"/>
                    </a:gs>
                  </a:gsLst>
                  <a:lin ang="0" scaled="0"/>
                </a:gradFill>
              </a:rPr>
              <a:t>CWI Software.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Obrigado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Thiago Borba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+55 51 98184-3615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thiago.borba@cwi.com.br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cwi.com.br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32000" y="557622"/>
            <a:ext cx="5472000" cy="2387600"/>
          </a:xfrm>
        </p:spPr>
        <p:txBody>
          <a:bodyPr/>
          <a:lstStyle/>
          <a:p>
            <a:r>
              <a:rPr lang="pt-BR" dirty="0"/>
              <a:t>Dados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32000" y="3143146"/>
            <a:ext cx="5472000" cy="231496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pt-BR" dirty="0"/>
              <a:t>Dados abertos do RS</a:t>
            </a:r>
          </a:p>
          <a:p>
            <a:pPr marL="342900" indent="-342900">
              <a:buFontTx/>
              <a:buChar char="-"/>
            </a:pPr>
            <a:r>
              <a:rPr lang="pt-BR" dirty="0"/>
              <a:t>Gastos do mês do RS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Arquivo</a:t>
            </a:r>
            <a:r>
              <a:rPr lang="en-US" dirty="0"/>
              <a:t> de </a:t>
            </a:r>
            <a:r>
              <a:rPr lang="en-US" dirty="0" err="1"/>
              <a:t>gastos</a:t>
            </a:r>
            <a:r>
              <a:rPr lang="en-US" dirty="0"/>
              <a:t> com 62 </a:t>
            </a:r>
            <a:r>
              <a:rPr lang="en-US" dirty="0" err="1"/>
              <a:t>colunas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r="21578"/>
          <a:stretch/>
        </p:blipFill>
        <p:spPr>
          <a:xfrm>
            <a:off x="6288002" y="0"/>
            <a:ext cx="5903998" cy="6857998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441939" y="3048519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048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Question mark">
            <a:extLst>
              <a:ext uri="{FF2B5EF4-FFF2-40B4-BE49-F238E27FC236}">
                <a16:creationId xmlns:a16="http://schemas.microsoft.com/office/drawing/2014/main" id="{621A09E1-2664-40C0-99F7-723D5E514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2168" b="22168"/>
          <a:stretch>
            <a:fillRect/>
          </a:stretch>
        </p:blipFill>
        <p:spPr>
          <a:xfrm>
            <a:off x="0" y="-37708"/>
            <a:ext cx="12192000" cy="67865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E07772-172E-4E59-BC8E-5469C51B2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Stackoverflow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C0F24DB-D516-4B93-9556-E47329E81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v01_Stackoverflow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069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pt-BR" dirty="0" err="1"/>
              <a:t>tackoverflow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D1D1D"/>
                </a:solidFill>
              </a:rPr>
              <a:t>Aplicar a</a:t>
            </a:r>
            <a:r>
              <a:rPr lang="pt-BR" sz="4400" b="1" dirty="0">
                <a:solidFill>
                  <a:srgbClr val="1D1D1D"/>
                </a:solidFill>
              </a:rPr>
              <a:t> </a:t>
            </a:r>
            <a:r>
              <a:rPr lang="pt-BR" sz="5400" b="1" dirty="0">
                <a:solidFill>
                  <a:srgbClr val="1D1D1D"/>
                </a:solidFill>
              </a:rPr>
              <a:t>primeira</a:t>
            </a:r>
            <a:r>
              <a:rPr lang="pt-BR" sz="4400" b="1" dirty="0">
                <a:solidFill>
                  <a:srgbClr val="1D1D1D"/>
                </a:solidFill>
              </a:rPr>
              <a:t> solução </a:t>
            </a:r>
            <a:r>
              <a:rPr lang="pt-BR" sz="4000" b="1" dirty="0">
                <a:solidFill>
                  <a:srgbClr val="1D1D1D"/>
                </a:solidFill>
              </a:rPr>
              <a:t>proposta</a:t>
            </a:r>
            <a:r>
              <a:rPr lang="pt-BR" sz="4400" b="1" dirty="0">
                <a:solidFill>
                  <a:srgbClr val="1D1D1D"/>
                </a:solidFill>
              </a:rPr>
              <a:t> no Stackoverflow </a:t>
            </a:r>
            <a:r>
              <a:rPr lang="pt-BR" sz="3600" b="1" dirty="0">
                <a:solidFill>
                  <a:srgbClr val="1D1D1D"/>
                </a:solidFill>
              </a:rPr>
              <a:t>ao pesquisar por </a:t>
            </a:r>
          </a:p>
          <a:p>
            <a:r>
              <a:rPr lang="pt-BR" sz="4400" b="1" dirty="0">
                <a:solidFill>
                  <a:srgbClr val="1D1D1D"/>
                </a:solidFill>
              </a:rPr>
              <a:t>“C# </a:t>
            </a:r>
            <a:r>
              <a:rPr lang="pt-BR" sz="4400" b="1" dirty="0" err="1">
                <a:solidFill>
                  <a:srgbClr val="1D1D1D"/>
                </a:solidFill>
              </a:rPr>
              <a:t>import</a:t>
            </a:r>
            <a:r>
              <a:rPr lang="pt-BR" sz="4400" b="1" dirty="0">
                <a:solidFill>
                  <a:srgbClr val="1D1D1D"/>
                </a:solidFill>
              </a:rPr>
              <a:t> </a:t>
            </a:r>
            <a:r>
              <a:rPr lang="pt-BR" sz="4400" b="1" dirty="0" err="1">
                <a:solidFill>
                  <a:srgbClr val="1D1D1D"/>
                </a:solidFill>
              </a:rPr>
              <a:t>csv</a:t>
            </a:r>
            <a:r>
              <a:rPr lang="pt-BR" sz="4400" b="1" dirty="0">
                <a:solidFill>
                  <a:srgbClr val="1D1D1D"/>
                </a:solidFill>
              </a:rPr>
              <a:t> file”.</a:t>
            </a:r>
          </a:p>
        </p:txBody>
      </p:sp>
    </p:spTree>
    <p:extLst>
      <p:ext uri="{BB962C8B-B14F-4D97-AF65-F5344CB8AC3E}">
        <p14:creationId xmlns:p14="http://schemas.microsoft.com/office/powerpoint/2010/main" val="49923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Resposta</a:t>
            </a:r>
            <a:r>
              <a:rPr lang="en-US" dirty="0"/>
              <a:t> no S</a:t>
            </a:r>
            <a:r>
              <a:rPr lang="pt-BR" dirty="0" err="1"/>
              <a:t>tackoverflow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err="1">
                <a:solidFill>
                  <a:srgbClr val="1D1D1D"/>
                </a:solidFill>
              </a:rPr>
              <a:t>String.Split</a:t>
            </a:r>
            <a:r>
              <a:rPr lang="pt-BR" sz="4400" b="1" dirty="0">
                <a:solidFill>
                  <a:srgbClr val="1D1D1D"/>
                </a:solidFill>
              </a:rPr>
              <a:t> </a:t>
            </a:r>
            <a:r>
              <a:rPr lang="pt-BR" sz="4400" b="1" dirty="0" err="1">
                <a:solidFill>
                  <a:srgbClr val="1D1D1D"/>
                </a:solidFill>
              </a:rPr>
              <a:t>Method</a:t>
            </a:r>
            <a:endParaRPr lang="pt-BR" sz="4400" b="1" dirty="0">
              <a:solidFill>
                <a:srgbClr val="1D1D1D"/>
              </a:solidFill>
            </a:endParaRPr>
          </a:p>
          <a:p>
            <a:r>
              <a:rPr lang="pt-BR" sz="2400" dirty="0" err="1">
                <a:solidFill>
                  <a:srgbClr val="1D1D1D"/>
                </a:solidFill>
              </a:rPr>
              <a:t>Returns</a:t>
            </a:r>
            <a:r>
              <a:rPr lang="pt-BR" sz="2400" dirty="0">
                <a:solidFill>
                  <a:srgbClr val="1D1D1D"/>
                </a:solidFill>
              </a:rPr>
              <a:t> a </a:t>
            </a:r>
            <a:r>
              <a:rPr lang="pt-BR" sz="2400" dirty="0" err="1">
                <a:solidFill>
                  <a:srgbClr val="1D1D1D"/>
                </a:solidFill>
              </a:rPr>
              <a:t>string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array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that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contains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the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substrings</a:t>
            </a:r>
            <a:r>
              <a:rPr lang="pt-BR" sz="2400" dirty="0">
                <a:solidFill>
                  <a:srgbClr val="1D1D1D"/>
                </a:solidFill>
              </a:rPr>
              <a:t> in </a:t>
            </a:r>
            <a:r>
              <a:rPr lang="pt-BR" sz="2400" dirty="0" err="1">
                <a:solidFill>
                  <a:srgbClr val="1D1D1D"/>
                </a:solidFill>
              </a:rPr>
              <a:t>this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instance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that</a:t>
            </a:r>
            <a:r>
              <a:rPr lang="pt-BR" sz="2400" dirty="0">
                <a:solidFill>
                  <a:srgbClr val="1D1D1D"/>
                </a:solidFill>
              </a:rPr>
              <a:t> are </a:t>
            </a:r>
            <a:r>
              <a:rPr lang="pt-BR" sz="2400" dirty="0" err="1">
                <a:solidFill>
                  <a:srgbClr val="1D1D1D"/>
                </a:solidFill>
              </a:rPr>
              <a:t>delimited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by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elements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of</a:t>
            </a:r>
            <a:r>
              <a:rPr lang="pt-BR" sz="2400" dirty="0">
                <a:solidFill>
                  <a:srgbClr val="1D1D1D"/>
                </a:solidFill>
              </a:rPr>
              <a:t> a </a:t>
            </a:r>
            <a:r>
              <a:rPr lang="pt-BR" sz="2400" dirty="0" err="1">
                <a:solidFill>
                  <a:srgbClr val="1D1D1D"/>
                </a:solidFill>
              </a:rPr>
              <a:t>specified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string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or</a:t>
            </a:r>
            <a:r>
              <a:rPr lang="pt-BR" sz="2400" dirty="0">
                <a:solidFill>
                  <a:srgbClr val="1D1D1D"/>
                </a:solidFill>
              </a:rPr>
              <a:t> Unicode </a:t>
            </a:r>
            <a:r>
              <a:rPr lang="pt-BR" sz="2400" dirty="0" err="1">
                <a:solidFill>
                  <a:srgbClr val="1D1D1D"/>
                </a:solidFill>
              </a:rPr>
              <a:t>character</a:t>
            </a:r>
            <a:r>
              <a:rPr lang="pt-BR" sz="2400" dirty="0">
                <a:solidFill>
                  <a:srgbClr val="1D1D1D"/>
                </a:solidFill>
              </a:rPr>
              <a:t> </a:t>
            </a:r>
            <a:r>
              <a:rPr lang="pt-BR" sz="2400" dirty="0" err="1">
                <a:solidFill>
                  <a:srgbClr val="1D1D1D"/>
                </a:solidFill>
              </a:rPr>
              <a:t>array</a:t>
            </a:r>
            <a:r>
              <a:rPr lang="pt-BR" sz="2400" dirty="0">
                <a:solidFill>
                  <a:srgbClr val="1D1D1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418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432000" y="2367171"/>
            <a:ext cx="1119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060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175963-83D0-4963-AF86-19F7405D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Resultado</a:t>
            </a:r>
            <a:r>
              <a:rPr lang="en-US" dirty="0"/>
              <a:t> com </a:t>
            </a:r>
            <a:r>
              <a:rPr lang="en-US" dirty="0" err="1"/>
              <a:t>arquivo</a:t>
            </a:r>
            <a:r>
              <a:rPr lang="en-US" dirty="0"/>
              <a:t> ~316MB 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A638E-925B-4EBA-9D68-742E2116A3D0}"/>
              </a:ext>
            </a:extLst>
          </p:cNvPr>
          <p:cNvSpPr txBox="1"/>
          <p:nvPr/>
        </p:nvSpPr>
        <p:spPr>
          <a:xfrm>
            <a:off x="8246821" y="432000"/>
            <a:ext cx="394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D1D1D"/>
                </a:solidFill>
              </a:rPr>
              <a:t>Processor Time: </a:t>
            </a:r>
            <a:r>
              <a:rPr lang="pt-BR" sz="1600" b="1" dirty="0">
                <a:solidFill>
                  <a:srgbClr val="1D1D1D"/>
                </a:solidFill>
              </a:rPr>
              <a:t>00:00:00.3593750</a:t>
            </a:r>
          </a:p>
          <a:p>
            <a:r>
              <a:rPr lang="pt-BR" sz="1600" dirty="0" err="1">
                <a:solidFill>
                  <a:srgbClr val="1D1D1D"/>
                </a:solidFill>
              </a:rPr>
              <a:t>Peak</a:t>
            </a:r>
            <a:r>
              <a:rPr lang="pt-BR" sz="1600" dirty="0">
                <a:solidFill>
                  <a:srgbClr val="1D1D1D"/>
                </a:solidFill>
              </a:rPr>
              <a:t> Private Bytes KB: </a:t>
            </a:r>
            <a:r>
              <a:rPr lang="pt-BR" sz="1600" b="1" dirty="0">
                <a:solidFill>
                  <a:srgbClr val="1D1D1D"/>
                </a:solidFill>
              </a:rPr>
              <a:t>26.848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Private </a:t>
            </a:r>
            <a:r>
              <a:rPr lang="pt-BR" sz="1600" dirty="0" err="1">
                <a:solidFill>
                  <a:srgbClr val="1D1D1D"/>
                </a:solidFill>
              </a:rPr>
              <a:t>Memory</a:t>
            </a:r>
            <a:r>
              <a:rPr lang="pt-BR" sz="1600" dirty="0">
                <a:solidFill>
                  <a:srgbClr val="1D1D1D"/>
                </a:solidFill>
              </a:rPr>
              <a:t> KB: </a:t>
            </a:r>
            <a:r>
              <a:rPr lang="pt-BR" sz="1600" b="1" dirty="0">
                <a:solidFill>
                  <a:srgbClr val="1D1D1D"/>
                </a:solidFill>
              </a:rPr>
              <a:t>25.368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gen0: </a:t>
            </a:r>
            <a:r>
              <a:rPr lang="pt-BR" sz="1600" b="1" dirty="0">
                <a:solidFill>
                  <a:srgbClr val="1D1D1D"/>
                </a:solidFill>
              </a:rPr>
              <a:t>17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gen1: </a:t>
            </a:r>
            <a:r>
              <a:rPr lang="pt-BR" sz="1600" b="1" dirty="0">
                <a:solidFill>
                  <a:srgbClr val="1D1D1D"/>
                </a:solidFill>
              </a:rPr>
              <a:t>4</a:t>
            </a:r>
          </a:p>
          <a:p>
            <a:r>
              <a:rPr lang="pt-BR" sz="1600" dirty="0">
                <a:solidFill>
                  <a:srgbClr val="1D1D1D"/>
                </a:solidFill>
              </a:rPr>
              <a:t>gen2: </a:t>
            </a:r>
            <a:r>
              <a:rPr lang="pt-BR" sz="1600" b="1" dirty="0">
                <a:solidFill>
                  <a:srgbClr val="1D1D1D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DD38B-22B1-4043-86F8-928DB15B603C}"/>
              </a:ext>
            </a:extLst>
          </p:cNvPr>
          <p:cNvSpPr txBox="1"/>
          <p:nvPr/>
        </p:nvSpPr>
        <p:spPr>
          <a:xfrm>
            <a:off x="432000" y="2644170"/>
            <a:ext cx="5422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1D1D1D"/>
                </a:solidFill>
              </a:rPr>
              <a:t>Processor Time: </a:t>
            </a:r>
            <a:r>
              <a:rPr lang="pt-BR" sz="2400" b="1" dirty="0">
                <a:solidFill>
                  <a:srgbClr val="1D1D1D"/>
                </a:solidFill>
              </a:rPr>
              <a:t>00:00:07.5156250</a:t>
            </a:r>
          </a:p>
          <a:p>
            <a:r>
              <a:rPr lang="pt-BR" sz="2400" dirty="0" err="1">
                <a:solidFill>
                  <a:srgbClr val="1D1D1D"/>
                </a:solidFill>
              </a:rPr>
              <a:t>Peak</a:t>
            </a:r>
            <a:r>
              <a:rPr lang="pt-BR" sz="2400" dirty="0">
                <a:solidFill>
                  <a:srgbClr val="1D1D1D"/>
                </a:solidFill>
              </a:rPr>
              <a:t> Private Bytes KB: </a:t>
            </a:r>
            <a:r>
              <a:rPr lang="pt-BR" sz="2400" b="1" dirty="0">
                <a:solidFill>
                  <a:srgbClr val="1D1D1D"/>
                </a:solidFill>
              </a:rPr>
              <a:t>253.156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Private </a:t>
            </a:r>
            <a:r>
              <a:rPr lang="pt-BR" sz="2400" dirty="0" err="1">
                <a:solidFill>
                  <a:srgbClr val="1D1D1D"/>
                </a:solidFill>
              </a:rPr>
              <a:t>Memory</a:t>
            </a:r>
            <a:r>
              <a:rPr lang="pt-BR" sz="2400" dirty="0">
                <a:solidFill>
                  <a:srgbClr val="1D1D1D"/>
                </a:solidFill>
              </a:rPr>
              <a:t> KB: </a:t>
            </a:r>
            <a:r>
              <a:rPr lang="pt-BR" sz="2400" b="1" dirty="0">
                <a:solidFill>
                  <a:srgbClr val="1D1D1D"/>
                </a:solidFill>
              </a:rPr>
              <a:t>254.384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gen0: </a:t>
            </a:r>
            <a:r>
              <a:rPr lang="pt-BR" sz="2400" b="1" dirty="0">
                <a:solidFill>
                  <a:srgbClr val="1D1D1D"/>
                </a:solidFill>
              </a:rPr>
              <a:t>722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gen1: </a:t>
            </a:r>
            <a:r>
              <a:rPr lang="pt-BR" sz="2400" b="1" dirty="0">
                <a:solidFill>
                  <a:srgbClr val="1D1D1D"/>
                </a:solidFill>
              </a:rPr>
              <a:t>176</a:t>
            </a:r>
          </a:p>
          <a:p>
            <a:r>
              <a:rPr lang="pt-BR" sz="2400" dirty="0">
                <a:solidFill>
                  <a:srgbClr val="1D1D1D"/>
                </a:solidFill>
              </a:rPr>
              <a:t>gen2: </a:t>
            </a:r>
            <a:r>
              <a:rPr lang="pt-BR" sz="2400" b="1" dirty="0">
                <a:solidFill>
                  <a:srgbClr val="1D1D1D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0177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1302</Words>
  <Application>Microsoft Office PowerPoint</Application>
  <PresentationFormat>Widescreen</PresentationFormat>
  <Paragraphs>342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Calibri</vt:lpstr>
      <vt:lpstr>Tahoma</vt:lpstr>
      <vt:lpstr>Times New Roman</vt:lpstr>
      <vt:lpstr>Office Theme</vt:lpstr>
      <vt:lpstr>FriendlyStrings</vt:lpstr>
      <vt:lpstr>Objetivos</vt:lpstr>
      <vt:lpstr>Premissas</vt:lpstr>
      <vt:lpstr>Dados</vt:lpstr>
      <vt:lpstr>Stackoverflow</vt:lpstr>
      <vt:lpstr>Stackoverflow</vt:lpstr>
      <vt:lpstr>Resposta no Stackoverflow</vt:lpstr>
      <vt:lpstr>Resultado</vt:lpstr>
      <vt:lpstr>Resultado com arquivo ~316MB </vt:lpstr>
      <vt:lpstr>PowerPoint Presentation</vt:lpstr>
      <vt:lpstr>Resultado com arquivo ~1.000MB</vt:lpstr>
      <vt:lpstr>Problemas</vt:lpstr>
      <vt:lpstr>String Builders, Índices e CPU</vt:lpstr>
      <vt:lpstr>StringBuilder e Índices</vt:lpstr>
      <vt:lpstr>Resultado com arquivo ~7M</vt:lpstr>
      <vt:lpstr>Resultado com arquivo ~316MB</vt:lpstr>
      <vt:lpstr>PowerPoint Presentation</vt:lpstr>
      <vt:lpstr>Resultado com arquivo ~1.000MB</vt:lpstr>
      <vt:lpstr>Problemas</vt:lpstr>
      <vt:lpstr>Enumeradores</vt:lpstr>
      <vt:lpstr>Enumeradores</vt:lpstr>
      <vt:lpstr>Resultado com arquivo ~7M</vt:lpstr>
      <vt:lpstr>Resultado com arquivo ~316MB</vt:lpstr>
      <vt:lpstr>PowerPoint Presentation</vt:lpstr>
      <vt:lpstr>Resultado com arquivo ~1.000MB</vt:lpstr>
      <vt:lpstr>Problemas</vt:lpstr>
      <vt:lpstr>Arrays, pools e  StreamReader</vt:lpstr>
      <vt:lpstr>Arrays, pools e StreamReader</vt:lpstr>
      <vt:lpstr>Resultado com arquivo ~7M</vt:lpstr>
      <vt:lpstr>Resultado com arquivo ~316MB</vt:lpstr>
      <vt:lpstr>PowerPoint Presentation</vt:lpstr>
      <vt:lpstr>Resultado com arquivo ~1.000MB</vt:lpstr>
      <vt:lpstr>PowerPoint Presentation</vt:lpstr>
      <vt:lpstr>Muito 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2019-10-23T22:48:33Z</dcterms:created>
  <dcterms:modified xsi:type="dcterms:W3CDTF">2020-02-20T02:30:49Z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